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828" r:id="rId1"/>
  </p:sldMasterIdLst>
  <p:notesMasterIdLst>
    <p:notesMasterId r:id="rId4"/>
  </p:notesMasterIdLst>
  <p:handoutMasterIdLst>
    <p:handoutMasterId r:id="rId5"/>
  </p:handoutMasterIdLst>
  <p:sldIdLst>
    <p:sldId id="613" r:id="rId2"/>
    <p:sldId id="612" r:id="rId3"/>
  </p:sldIdLst>
  <p:sldSz cx="9144000" cy="6858000" type="screen4x3"/>
  <p:notesSz cx="67611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27" userDrawn="1">
          <p15:clr>
            <a:srgbClr val="A4A3A4"/>
          </p15:clr>
        </p15:guide>
        <p15:guide id="3" orient="horz" pos="3132" userDrawn="1">
          <p15:clr>
            <a:srgbClr val="A4A3A4"/>
          </p15:clr>
        </p15:guide>
        <p15:guide id="4" pos="2130" userDrawn="1">
          <p15:clr>
            <a:srgbClr val="A4A3A4"/>
          </p15:clr>
        </p15:guide>
        <p15:guide id="5" orient="horz" pos="3225" userDrawn="1">
          <p15:clr>
            <a:srgbClr val="A4A3A4"/>
          </p15:clr>
        </p15:guide>
        <p15:guide id="6" orient="horz" pos="3229" userDrawn="1">
          <p15:clr>
            <a:srgbClr val="A4A3A4"/>
          </p15:clr>
        </p15:guide>
        <p15:guide id="7" pos="2215" userDrawn="1">
          <p15:clr>
            <a:srgbClr val="A4A3A4"/>
          </p15:clr>
        </p15:guide>
        <p15:guide id="8" pos="2219" userDrawn="1">
          <p15:clr>
            <a:srgbClr val="A4A3A4"/>
          </p15:clr>
        </p15:guide>
        <p15:guide id="9" orient="horz" pos="3032" userDrawn="1">
          <p15:clr>
            <a:srgbClr val="A4A3A4"/>
          </p15:clr>
        </p15:guide>
        <p15:guide id="10" orient="horz" pos="3037" userDrawn="1">
          <p15:clr>
            <a:srgbClr val="A4A3A4"/>
          </p15:clr>
        </p15:guide>
        <p15:guide id="11" pos="2042" userDrawn="1">
          <p15:clr>
            <a:srgbClr val="A4A3A4"/>
          </p15:clr>
        </p15:guide>
        <p15:guide id="12" pos="2046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antal Lefebvre" initials="C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FF94"/>
    <a:srgbClr val="4E9C78"/>
    <a:srgbClr val="FFFFFF"/>
    <a:srgbClr val="0038A8"/>
    <a:srgbClr val="CC0066"/>
    <a:srgbClr val="434342"/>
    <a:srgbClr val="4382FF"/>
    <a:srgbClr val="85AEFF"/>
    <a:srgbClr val="8FB4FF"/>
    <a:srgbClr val="578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EAB338A-CA93-48B3-BE66-01395A6B4530}" v="1" dt="2019-09-17T11:04:26.8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79" autoAdjust="0"/>
    <p:restoredTop sz="83333" autoAdjust="0"/>
  </p:normalViewPr>
  <p:slideViewPr>
    <p:cSldViewPr>
      <p:cViewPr varScale="1">
        <p:scale>
          <a:sx n="96" d="100"/>
          <a:sy n="96" d="100"/>
        </p:scale>
        <p:origin x="26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36" d="100"/>
        <a:sy n="236" d="100"/>
      </p:scale>
      <p:origin x="0" y="15968"/>
    </p:cViewPr>
  </p:sorterViewPr>
  <p:notesViewPr>
    <p:cSldViewPr>
      <p:cViewPr varScale="1">
        <p:scale>
          <a:sx n="61" d="100"/>
          <a:sy n="61" d="100"/>
        </p:scale>
        <p:origin x="-2496" y="-78"/>
      </p:cViewPr>
      <p:guideLst>
        <p:guide orient="horz" pos="3127"/>
        <p:guide pos="2127"/>
        <p:guide orient="horz" pos="3132"/>
        <p:guide pos="2130"/>
        <p:guide orient="horz" pos="3225"/>
        <p:guide orient="horz" pos="3229"/>
        <p:guide pos="2215"/>
        <p:guide pos="2219"/>
        <p:guide orient="horz" pos="3032"/>
        <p:guide orient="horz" pos="3037"/>
        <p:guide pos="2042"/>
        <p:guide pos="204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29837" cy="497126"/>
          </a:xfrm>
          <a:prstGeom prst="rect">
            <a:avLst/>
          </a:prstGeom>
        </p:spPr>
        <p:txBody>
          <a:bodyPr vert="horz" lIns="92797" tIns="46401" rIns="92797" bIns="46401" rtlCol="0"/>
          <a:lstStyle>
            <a:lvl1pPr algn="l">
              <a:defRPr sz="11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29763" y="3"/>
            <a:ext cx="2929837" cy="497126"/>
          </a:xfrm>
          <a:prstGeom prst="rect">
            <a:avLst/>
          </a:prstGeom>
        </p:spPr>
        <p:txBody>
          <a:bodyPr vert="horz" lIns="92797" tIns="46401" rIns="92797" bIns="46401" rtlCol="0"/>
          <a:lstStyle>
            <a:lvl1pPr algn="r">
              <a:defRPr sz="1100"/>
            </a:lvl1pPr>
          </a:lstStyle>
          <a:p>
            <a:fld id="{A07B416D-F163-4EC7-B531-53D4EBCA48FD}" type="datetimeFigureOut">
              <a:rPr lang="fr-CA" smtClean="0"/>
              <a:pPr/>
              <a:t>2019-09-19</a:t>
            </a:fld>
            <a:endParaRPr lang="fr-CA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9443665"/>
            <a:ext cx="2929837" cy="497126"/>
          </a:xfrm>
          <a:prstGeom prst="rect">
            <a:avLst/>
          </a:prstGeom>
        </p:spPr>
        <p:txBody>
          <a:bodyPr vert="horz" lIns="92797" tIns="46401" rIns="92797" bIns="46401" rtlCol="0" anchor="b"/>
          <a:lstStyle>
            <a:lvl1pPr algn="l">
              <a:defRPr sz="1100"/>
            </a:lvl1pPr>
          </a:lstStyle>
          <a:p>
            <a:endParaRPr lang="fr-CA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29763" y="9443665"/>
            <a:ext cx="2929837" cy="497126"/>
          </a:xfrm>
          <a:prstGeom prst="rect">
            <a:avLst/>
          </a:prstGeom>
        </p:spPr>
        <p:txBody>
          <a:bodyPr vert="horz" lIns="92797" tIns="46401" rIns="92797" bIns="46401" rtlCol="0" anchor="b"/>
          <a:lstStyle>
            <a:lvl1pPr algn="r">
              <a:defRPr sz="1100"/>
            </a:lvl1pPr>
          </a:lstStyle>
          <a:p>
            <a:fld id="{8408452E-E404-4406-82F1-266D613FDB67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9937067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29837" cy="497126"/>
          </a:xfrm>
          <a:prstGeom prst="rect">
            <a:avLst/>
          </a:prstGeom>
        </p:spPr>
        <p:txBody>
          <a:bodyPr vert="horz" lIns="92797" tIns="46401" rIns="92797" bIns="46401" rtlCol="0"/>
          <a:lstStyle>
            <a:lvl1pPr algn="l">
              <a:defRPr sz="1100"/>
            </a:lvl1pPr>
          </a:lstStyle>
          <a:p>
            <a:endParaRPr lang="fr-CA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763" y="3"/>
            <a:ext cx="2929837" cy="497126"/>
          </a:xfrm>
          <a:prstGeom prst="rect">
            <a:avLst/>
          </a:prstGeom>
        </p:spPr>
        <p:txBody>
          <a:bodyPr vert="horz" lIns="92797" tIns="46401" rIns="92797" bIns="46401" rtlCol="0"/>
          <a:lstStyle>
            <a:lvl1pPr algn="r">
              <a:defRPr sz="1100"/>
            </a:lvl1pPr>
          </a:lstStyle>
          <a:p>
            <a:fld id="{A24FC01F-DC14-4FC8-8B4C-C4EA1B8E1AA2}" type="datetimeFigureOut">
              <a:rPr lang="fr-CA" smtClean="0"/>
              <a:pPr/>
              <a:t>2019-09-19</a:t>
            </a:fld>
            <a:endParaRPr lang="fr-CA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97" tIns="46401" rIns="92797" bIns="46401" rtlCol="0" anchor="ctr"/>
          <a:lstStyle/>
          <a:p>
            <a:endParaRPr lang="fr-CA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117" y="4722696"/>
            <a:ext cx="5408930" cy="4474131"/>
          </a:xfrm>
          <a:prstGeom prst="rect">
            <a:avLst/>
          </a:prstGeom>
        </p:spPr>
        <p:txBody>
          <a:bodyPr vert="horz" lIns="92797" tIns="46401" rIns="92797" bIns="46401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43665"/>
            <a:ext cx="2929837" cy="497126"/>
          </a:xfrm>
          <a:prstGeom prst="rect">
            <a:avLst/>
          </a:prstGeom>
        </p:spPr>
        <p:txBody>
          <a:bodyPr vert="horz" lIns="92797" tIns="46401" rIns="92797" bIns="46401" rtlCol="0" anchor="b"/>
          <a:lstStyle>
            <a:lvl1pPr algn="l">
              <a:defRPr sz="1100"/>
            </a:lvl1pPr>
          </a:lstStyle>
          <a:p>
            <a:endParaRPr lang="fr-CA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763" y="9443665"/>
            <a:ext cx="2929837" cy="497126"/>
          </a:xfrm>
          <a:prstGeom prst="rect">
            <a:avLst/>
          </a:prstGeom>
        </p:spPr>
        <p:txBody>
          <a:bodyPr vert="horz" lIns="92797" tIns="46401" rIns="92797" bIns="46401" rtlCol="0" anchor="b"/>
          <a:lstStyle>
            <a:lvl1pPr algn="r">
              <a:defRPr sz="1100"/>
            </a:lvl1pPr>
          </a:lstStyle>
          <a:p>
            <a:fld id="{E7C0308D-704D-48AF-AD78-165596BB7A67}" type="slidenum">
              <a:rPr lang="fr-CA" smtClean="0"/>
              <a:pPr/>
              <a:t>‹N°›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361999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A"/>
              <a:t>Schéma du cas fictif de l’exemple du module 2.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38250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defTabSz="909437">
              <a:defRPr/>
            </a:pPr>
            <a:r>
              <a:rPr lang="fr-CA" u="sng" dirty="0">
                <a:latin typeface="+mn-lt"/>
              </a:rPr>
              <a:t>Étapes proposées:</a:t>
            </a:r>
          </a:p>
          <a:p>
            <a:pPr marL="891540" lvl="1" indent="-342900">
              <a:buFont typeface="+mj-lt"/>
              <a:buAutoNum type="arabicPeriod"/>
            </a:pPr>
            <a:r>
              <a:rPr lang="fr-CA" sz="1600" dirty="0">
                <a:solidFill>
                  <a:schemeClr val="tx1"/>
                </a:solidFill>
              </a:rPr>
              <a:t>ordonnancer les événements de 1 à n; </a:t>
            </a:r>
          </a:p>
          <a:p>
            <a:pPr marL="891540" lvl="1" indent="-342900">
              <a:buFont typeface="+mj-lt"/>
              <a:buAutoNum type="arabicPeriod"/>
            </a:pPr>
            <a:r>
              <a:rPr lang="fr-CA" sz="1600" dirty="0">
                <a:solidFill>
                  <a:schemeClr val="tx1"/>
                </a:solidFill>
              </a:rPr>
              <a:t>les placer sous les résultats transitoires qui leur correspondent; </a:t>
            </a:r>
          </a:p>
          <a:p>
            <a:pPr marL="891540" lvl="1" indent="-342900">
              <a:buFont typeface="+mj-lt"/>
              <a:buAutoNum type="arabicPeriod"/>
            </a:pPr>
            <a:r>
              <a:rPr lang="fr-CA" sz="1600" dirty="0">
                <a:solidFill>
                  <a:schemeClr val="tx1"/>
                </a:solidFill>
              </a:rPr>
              <a:t>relier par des flèches les événements de 1 à n jusqu’aux transformations concrètes dans le milieu de vie.</a:t>
            </a:r>
          </a:p>
          <a:p>
            <a:endParaRPr lang="fr-CA" dirty="0">
              <a:solidFill>
                <a:schemeClr val="tx1"/>
              </a:solidFill>
            </a:endParaRPr>
          </a:p>
          <a:p>
            <a:pPr defTabSz="909437">
              <a:defRPr/>
            </a:pPr>
            <a:r>
              <a:rPr lang="fr-CA" u="sng" dirty="0">
                <a:latin typeface="+mn-lt"/>
              </a:rPr>
              <a:t>Signification du schéma</a:t>
            </a:r>
            <a:r>
              <a:rPr lang="fr-CA" dirty="0">
                <a:latin typeface="+mn-lt"/>
              </a:rPr>
              <a:t>:</a:t>
            </a:r>
          </a:p>
          <a:p>
            <a:pPr defTabSz="909437">
              <a:defRPr/>
            </a:pPr>
            <a:r>
              <a:rPr lang="fr-CA" dirty="0">
                <a:latin typeface="+mn-lt"/>
              </a:rPr>
              <a:t>La schématisation relie les réseaux d’acteurs (ex. Tables de quartier) - les processus et les effets de l’action intersectorielle à travers des chaînes de résultats transitoires (RT). </a:t>
            </a:r>
          </a:p>
          <a:p>
            <a:pPr defTabSz="909437">
              <a:defRPr/>
            </a:pPr>
            <a:endParaRPr lang="fr-CA" dirty="0">
              <a:latin typeface="+mn-lt"/>
            </a:endParaRPr>
          </a:p>
          <a:p>
            <a:pPr defTabSz="909437">
              <a:defRPr/>
            </a:pPr>
            <a:r>
              <a:rPr lang="fr-CA" dirty="0"/>
              <a:t>La production des effets obéit à une dynamique systémique où les chaînes RT-effets sont </a:t>
            </a:r>
            <a:r>
              <a:rPr lang="fr-CA" b="1" u="sng" dirty="0"/>
              <a:t>des assemblages singuliers de RT, adaptés aux contextes et où les interactions ont cours.</a:t>
            </a:r>
          </a:p>
          <a:p>
            <a:pPr defTabSz="909437">
              <a:defRPr/>
            </a:pPr>
            <a:endParaRPr lang="fr-CA" dirty="0"/>
          </a:p>
          <a:p>
            <a:pPr defTabSz="909437">
              <a:defRPr/>
            </a:pPr>
            <a:r>
              <a:rPr lang="fr-CA" dirty="0"/>
              <a:t>Chaque transformation matérielle ou sociale dans les milieux de vie résulte d’un enchaînement particulier de </a:t>
            </a:r>
            <a:r>
              <a:rPr lang="fr-CA" b="1" dirty="0"/>
              <a:t>RT</a:t>
            </a:r>
            <a:r>
              <a:rPr lang="fr-CA" dirty="0"/>
              <a:t>. </a:t>
            </a:r>
          </a:p>
          <a:p>
            <a:pPr defTabSz="909437">
              <a:defRPr/>
            </a:pPr>
            <a:endParaRPr lang="fr-CA" dirty="0"/>
          </a:p>
          <a:p>
            <a:pPr defTabSz="909437">
              <a:defRPr/>
            </a:pPr>
            <a:r>
              <a:rPr lang="fr-CA"/>
              <a:t>Les trajectoires de RT peuvent être interrompues ou abandonnées, reprises par d’autres réseaux d’acteurs, ou comporter quelques itérations des mêmes </a:t>
            </a:r>
            <a:r>
              <a:rPr lang="fr-CA" b="1"/>
              <a:t>RT</a:t>
            </a:r>
            <a:r>
              <a:rPr lang="fr-CA"/>
              <a:t>, exprimant des obstacles ou difficultés dans la progression de l’action. </a:t>
            </a:r>
          </a:p>
          <a:p>
            <a:pPr defTabSz="909554">
              <a:defRPr/>
            </a:pPr>
            <a:endParaRPr lang="fr-CA" b="1" u="sng" dirty="0">
              <a:latin typeface="+mn-l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01E53-0F31-4903-9E04-561B054E2C85}" type="slidenum">
              <a:rPr lang="fr-CA" smtClean="0"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84485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453336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Cliquez pour modifier le style des sous-titres du masque</a:t>
            </a:r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rgbClr val="4382FF"/>
                </a:solidFill>
              </a:defRPr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rgbClr val="85AE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solidFill>
              <a:srgbClr val="85AE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rgbClr val="85AE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85AE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rgbClr val="85AE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3" name="Espace réservé du numéro de diapositive 2"/>
          <p:cNvSpPr txBox="1">
            <a:spLocks/>
          </p:cNvSpPr>
          <p:nvPr userDrawn="1"/>
        </p:nvSpPr>
        <p:spPr>
          <a:xfrm>
            <a:off x="8377200" y="631080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fr-FR"/>
            </a:defPPr>
            <a:lvl1pPr marL="0" algn="ctr" defTabSz="914400" rtl="0" eaLnBrk="1" latinLnBrk="0" hangingPunct="1">
              <a:defRPr kumimoji="0"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2C3C07-9CF4-4FF6-B51D-67CB92CEF98F}" type="slidenum">
              <a:rPr lang="fr-CA" smtClean="0"/>
              <a:t>‹N°›</a:t>
            </a:fld>
            <a:endParaRPr lang="fr-CA" dirty="0"/>
          </a:p>
        </p:txBody>
      </p:sp>
      <p:pic>
        <p:nvPicPr>
          <p:cNvPr id="2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" y="6265839"/>
            <a:ext cx="1085182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382FF"/>
                </a:solidFill>
              </a:defRPr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rgbClr val="85AE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Espace réservé du numéro de diapositive 2"/>
          <p:cNvSpPr txBox="1">
            <a:spLocks/>
          </p:cNvSpPr>
          <p:nvPr userDrawn="1"/>
        </p:nvSpPr>
        <p:spPr>
          <a:xfrm>
            <a:off x="8377200" y="631080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fr-FR"/>
            </a:defPPr>
            <a:lvl1pPr marL="0" algn="ctr" defTabSz="914400" rtl="0" eaLnBrk="1" latinLnBrk="0" hangingPunct="1">
              <a:defRPr kumimoji="0"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EB698CC-4863-4BB3-A23F-50513FC45927}" type="slidenum">
              <a:rPr lang="fr-CA" smtClean="0"/>
              <a:t>‹N°›</a:t>
            </a:fld>
            <a:endParaRPr lang="fr-CA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" y="6265839"/>
            <a:ext cx="1085182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rgbClr val="85AE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85AE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rgbClr val="85AE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>
            <a:lvl1pPr>
              <a:defRPr>
                <a:solidFill>
                  <a:srgbClr val="4382FF"/>
                </a:solidFill>
              </a:defRPr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16" name="Espace réservé du numéro de diapositive 2"/>
          <p:cNvSpPr txBox="1">
            <a:spLocks/>
          </p:cNvSpPr>
          <p:nvPr userDrawn="1"/>
        </p:nvSpPr>
        <p:spPr>
          <a:xfrm>
            <a:off x="8377200" y="631080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fr-FR"/>
            </a:defPPr>
            <a:lvl1pPr marL="0" algn="ctr" defTabSz="914400" rtl="0" eaLnBrk="1" latinLnBrk="0" hangingPunct="1">
              <a:defRPr kumimoji="0"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C0062FE-660C-4E3F-B27C-7BF58810DD12}" type="slidenum">
              <a:rPr lang="fr-CA" smtClean="0"/>
              <a:t>‹N°›</a:t>
            </a:fld>
            <a:endParaRPr lang="fr-CA" dirty="0"/>
          </a:p>
        </p:txBody>
      </p: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" y="6265839"/>
            <a:ext cx="1085182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382FF"/>
                </a:solidFill>
              </a:defRPr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5292080" y="5301208"/>
            <a:ext cx="3044952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r-CA" dirty="0"/>
          </a:p>
        </p:txBody>
      </p:sp>
      <p:sp>
        <p:nvSpPr>
          <p:cNvPr id="7" name="Espace réservé du numéro de diapositive 2"/>
          <p:cNvSpPr>
            <a:spLocks noGrp="1"/>
          </p:cNvSpPr>
          <p:nvPr>
            <p:ph type="sldNum" sz="quarter" idx="12"/>
          </p:nvPr>
        </p:nvSpPr>
        <p:spPr>
          <a:xfrm>
            <a:off x="8375848" y="6372051"/>
            <a:ext cx="588640" cy="4413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1"/>
                </a:solidFill>
              </a:defRPr>
            </a:lvl1pPr>
          </a:lstStyle>
          <a:p>
            <a:fld id="{13C7B614-6C73-46E6-892F-5E85516FF696}" type="slidenum">
              <a:rPr lang="fr-CA" smtClean="0"/>
              <a:pPr/>
              <a:t>‹N°›</a:t>
            </a:fld>
            <a:endParaRPr lang="fr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" y="6265839"/>
            <a:ext cx="1085182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33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209184"/>
            <a:ext cx="8833104" cy="213969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85AE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chemeClr val="bg1"/>
                </a:solidFill>
              </a:defRPr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" y="6265839"/>
            <a:ext cx="1085182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>
            <a:lvl1pPr>
              <a:defRPr>
                <a:solidFill>
                  <a:srgbClr val="4382FF"/>
                </a:solidFill>
              </a:defRPr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56792"/>
            <a:ext cx="8921" cy="4819557"/>
          </a:xfrm>
          <a:prstGeom prst="line">
            <a:avLst/>
          </a:prstGeom>
          <a:noFill/>
          <a:ln w="9525" cap="flat" cmpd="sng" algn="ctr">
            <a:solidFill>
              <a:srgbClr val="85AE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  <a:noFill/>
          <a:effectLst>
            <a:glow rad="127000">
              <a:schemeClr val="bg1"/>
            </a:glow>
          </a:effectLst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" y="6265839"/>
            <a:ext cx="1085182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rgbClr val="85AE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rgbClr val="85AE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solidFill>
            <a:srgbClr val="578FFF"/>
          </a:solidFill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dirty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85AE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dirty="0"/>
              <a:t>Cliquez pour modifier les styles du texte du masque</a:t>
            </a:r>
          </a:p>
          <a:p>
            <a:pPr lvl="1" eaLnBrk="1" latinLnBrk="0" hangingPunct="1"/>
            <a:r>
              <a:rPr lang="fr-FR" dirty="0"/>
              <a:t>Deuxième niveau</a:t>
            </a:r>
          </a:p>
          <a:p>
            <a:pPr lvl="2" eaLnBrk="1" latinLnBrk="0" hangingPunct="1"/>
            <a:r>
              <a:rPr lang="fr-FR" dirty="0"/>
              <a:t>Troisième niveau</a:t>
            </a:r>
          </a:p>
          <a:p>
            <a:pPr lvl="3" eaLnBrk="1" latinLnBrk="0" hangingPunct="1"/>
            <a:r>
              <a:rPr lang="fr-FR" dirty="0"/>
              <a:t>Quatrième niveau</a:t>
            </a:r>
          </a:p>
          <a:p>
            <a:pPr lvl="4" eaLnBrk="1" latinLnBrk="0" hangingPunct="1"/>
            <a:r>
              <a:rPr lang="fr-FR" dirty="0"/>
              <a:t>Cinquième niveau</a:t>
            </a:r>
            <a:endParaRPr kumimoji="0" lang="en-US" dirty="0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>
            <a:lvl1pPr>
              <a:defRPr>
                <a:solidFill>
                  <a:srgbClr val="4382FF"/>
                </a:solidFill>
              </a:defRPr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" y="6265839"/>
            <a:ext cx="1085182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382FF"/>
                </a:solidFill>
              </a:defRPr>
            </a:lvl1pPr>
          </a:lstStyle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" y="6265839"/>
            <a:ext cx="1085182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377200" y="6372000"/>
            <a:ext cx="609600" cy="441324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rgbClr val="FFFFFF"/>
                </a:solidFill>
              </a:defRPr>
            </a:lvl1pPr>
          </a:lstStyle>
          <a:p>
            <a:fld id="{260933FE-428A-430E-AB6D-99F68D5FED31}" type="slidenum">
              <a:rPr lang="fr-CA" smtClean="0"/>
              <a:pPr/>
              <a:t>‹N°›</a:t>
            </a:fld>
            <a:endParaRPr lang="fr-CA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66" y="6265839"/>
            <a:ext cx="1085182" cy="475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152400" y="152400"/>
            <a:ext cx="8833104" cy="373348"/>
          </a:xfrm>
          <a:prstGeom prst="rect">
            <a:avLst/>
          </a:prstGeom>
          <a:solidFill>
            <a:srgbClr val="FCFF9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rgbClr val="85AEFF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rgbClr val="85AEFF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 userDrawn="1"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rgbClr val="FCFF9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Espace réservé du numéro de diapositive 2"/>
          <p:cNvSpPr txBox="1">
            <a:spLocks/>
          </p:cNvSpPr>
          <p:nvPr userDrawn="1"/>
        </p:nvSpPr>
        <p:spPr>
          <a:xfrm>
            <a:off x="8377200" y="631080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fr-FR"/>
            </a:defPPr>
            <a:lvl1pPr marL="0" algn="ctr" defTabSz="914400" rtl="0" eaLnBrk="1" latinLnBrk="0" hangingPunct="1">
              <a:defRPr kumimoji="0"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CA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dirty="0"/>
              <a:t>Cliquez pour modifier le style du titre</a:t>
            </a:r>
            <a:endParaRPr kumimoji="0" lang="en-US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/>
              <a:t>Cliquez pour modifier les styles du texte du masque</a:t>
            </a:r>
          </a:p>
          <a:p>
            <a:pPr lvl="1" eaLnBrk="1" latinLnBrk="0" hangingPunct="1"/>
            <a:r>
              <a:rPr kumimoji="0" lang="fr-FR" dirty="0"/>
              <a:t>Deuxième niveau</a:t>
            </a:r>
          </a:p>
          <a:p>
            <a:pPr lvl="2" eaLnBrk="1" latinLnBrk="0" hangingPunct="1"/>
            <a:r>
              <a:rPr kumimoji="0" lang="fr-FR" dirty="0"/>
              <a:t>Troisième niveau</a:t>
            </a:r>
          </a:p>
          <a:p>
            <a:pPr lvl="3" eaLnBrk="1" latinLnBrk="0" hangingPunct="1"/>
            <a:r>
              <a:rPr kumimoji="0" lang="fr-FR" dirty="0"/>
              <a:t>Quatrième niveau</a:t>
            </a:r>
          </a:p>
          <a:p>
            <a:pPr lvl="4" eaLnBrk="1" latinLnBrk="0" hangingPunct="1"/>
            <a:r>
              <a:rPr kumimoji="0" lang="fr-FR" dirty="0"/>
              <a:t>Cinquième niveau</a:t>
            </a:r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rgbClr val="FCFF94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Espace réservé du numéro de diapositive 2"/>
          <p:cNvSpPr>
            <a:spLocks noGrp="1"/>
          </p:cNvSpPr>
          <p:nvPr>
            <p:ph type="sldNum" sz="quarter" idx="4"/>
          </p:nvPr>
        </p:nvSpPr>
        <p:spPr>
          <a:xfrm>
            <a:off x="323528" y="6331107"/>
            <a:ext cx="8496944" cy="441325"/>
          </a:xfrm>
          <a:prstGeom prst="rect">
            <a:avLst/>
          </a:prstGeom>
        </p:spPr>
        <p:txBody>
          <a:bodyPr/>
          <a:lstStyle>
            <a:lvl1pPr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fr-CA" dirty="0">
                <a:solidFill>
                  <a:schemeClr val="tx1"/>
                </a:solidFill>
              </a:rPr>
              <a:t>                              </a:t>
            </a:r>
            <a:r>
              <a:rPr lang="fr-CA" dirty="0" err="1">
                <a:solidFill>
                  <a:schemeClr val="tx1"/>
                </a:solidFill>
              </a:rPr>
              <a:t>IRSC</a:t>
            </a:r>
            <a:r>
              <a:rPr lang="fr-CA" dirty="0">
                <a:solidFill>
                  <a:schemeClr val="tx1"/>
                </a:solidFill>
              </a:rPr>
              <a:t> – Subvention programmatique 2011-2016 (</a:t>
            </a:r>
            <a:r>
              <a:rPr lang="fr-CA" dirty="0" err="1">
                <a:solidFill>
                  <a:schemeClr val="tx1"/>
                </a:solidFill>
              </a:rPr>
              <a:t>ROH115211</a:t>
            </a:r>
            <a:r>
              <a:rPr lang="fr-CA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4" name="Espace réservé du numéro de diapositive 2"/>
          <p:cNvSpPr txBox="1">
            <a:spLocks/>
          </p:cNvSpPr>
          <p:nvPr userDrawn="1"/>
        </p:nvSpPr>
        <p:spPr>
          <a:xfrm>
            <a:off x="8377200" y="6309320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defPPr>
              <a:defRPr lang="fr-FR"/>
            </a:defPPr>
            <a:lvl1pPr marL="0" algn="ctr" defTabSz="914400" rtl="0" eaLnBrk="1" latinLnBrk="0" hangingPunct="1">
              <a:defRPr kumimoji="0"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443B9B7-383D-4FE8-A63F-8DCEB68D09CD}" type="slidenum">
              <a:rPr lang="fr-CA" smtClean="0">
                <a:solidFill>
                  <a:schemeClr val="tx1"/>
                </a:solidFill>
              </a:rPr>
              <a:t>‹N°›</a:t>
            </a:fld>
            <a:endParaRPr lang="fr-CA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4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rgbClr val="4382FF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B18045A7-6DBC-4E21-BFAE-B558DF5D057D}"/>
              </a:ext>
            </a:extLst>
          </p:cNvPr>
          <p:cNvSpPr/>
          <p:nvPr/>
        </p:nvSpPr>
        <p:spPr>
          <a:xfrm>
            <a:off x="6590733" y="6425536"/>
            <a:ext cx="23800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r-FR" sz="900" b="1" dirty="0"/>
              <a:t>Cas fictif issu de l’exemple du module 2</a:t>
            </a:r>
            <a:endParaRPr lang="fr-CA" sz="900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A8330F-97C4-8D4B-9901-19AA23C2D8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61" y="299939"/>
            <a:ext cx="8806224" cy="612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68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1"/>
          <p:cNvSpPr>
            <a:spLocks noChangeArrowheads="1"/>
          </p:cNvSpPr>
          <p:nvPr/>
        </p:nvSpPr>
        <p:spPr bwMode="auto">
          <a:xfrm>
            <a:off x="179611" y="570384"/>
            <a:ext cx="8716236" cy="5755541"/>
          </a:xfrm>
          <a:prstGeom prst="ellipse">
            <a:avLst/>
          </a:prstGeom>
          <a:solidFill>
            <a:srgbClr val="FCFF9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CA" sz="1600" dirty="0">
              <a:latin typeface="Calibri" panose="020F0502020204030204" pitchFamily="34" charset="0"/>
            </a:endParaRP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5693064" y="529500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fr-CA" sz="1600" dirty="0">
              <a:latin typeface="Calibri" panose="020F0502020204030204" pitchFamily="34" charset="0"/>
            </a:endParaRPr>
          </a:p>
        </p:txBody>
      </p:sp>
      <p:sp>
        <p:nvSpPr>
          <p:cNvPr id="7" name="Text Box 46"/>
          <p:cNvSpPr txBox="1">
            <a:spLocks noChangeArrowheads="1"/>
          </p:cNvSpPr>
          <p:nvPr/>
        </p:nvSpPr>
        <p:spPr bwMode="auto">
          <a:xfrm>
            <a:off x="7739062" y="2528614"/>
            <a:ext cx="1404938" cy="426499"/>
          </a:xfrm>
          <a:prstGeom prst="rect">
            <a:avLst/>
          </a:prstGeom>
          <a:solidFill>
            <a:srgbClr val="4E9C78"/>
          </a:solidFill>
          <a:ln>
            <a:noFill/>
          </a:ln>
        </p:spPr>
        <p:txBody>
          <a:bodyPr vert="horz" wrap="square" lIns="91440" tIns="90000" rIns="91440" bIns="90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600" b="1" i="0" u="none" strike="noStrike" cap="none" normalizeH="0" baseline="0" dirty="0">
                <a:ln>
                  <a:noFill/>
                </a:ln>
                <a:solidFill>
                  <a:srgbClr val="FCFF94"/>
                </a:solidFill>
                <a:effectLst/>
                <a:latin typeface="Calibri" panose="020F0502020204030204" pitchFamily="34" charset="0"/>
                <a:ea typeface="MS PGothic" pitchFamily="34" charset="-128"/>
                <a:cs typeface="Tahoma" pitchFamily="34" charset="0"/>
              </a:rPr>
              <a:t>PROCESSUS</a:t>
            </a:r>
            <a:endParaRPr kumimoji="0" lang="fr-CA" altLang="fr-FR" sz="1600" b="0" i="0" u="none" strike="noStrike" cap="none" normalizeH="0" baseline="0" dirty="0">
              <a:ln>
                <a:noFill/>
              </a:ln>
              <a:solidFill>
                <a:srgbClr val="FCFF94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8" name="Text Box 43"/>
          <p:cNvSpPr txBox="1">
            <a:spLocks noChangeArrowheads="1"/>
          </p:cNvSpPr>
          <p:nvPr/>
        </p:nvSpPr>
        <p:spPr bwMode="auto">
          <a:xfrm>
            <a:off x="-163" y="1983217"/>
            <a:ext cx="1720856" cy="584775"/>
          </a:xfrm>
          <a:prstGeom prst="rect">
            <a:avLst/>
          </a:prstGeom>
          <a:solidFill>
            <a:srgbClr val="4E9C78"/>
          </a:solidFill>
          <a:ln>
            <a:noFill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600" b="1" i="0" u="none" strike="noStrike" cap="none" normalizeH="0" baseline="0" dirty="0">
                <a:ln>
                  <a:noFill/>
                </a:ln>
                <a:solidFill>
                  <a:srgbClr val="FCFF94"/>
                </a:solidFill>
                <a:effectLst/>
                <a:latin typeface="Calibri" panose="020F0502020204030204" pitchFamily="34" charset="0"/>
                <a:ea typeface="MS PGothic" pitchFamily="34" charset="-128"/>
                <a:cs typeface="Tahoma" pitchFamily="34" charset="0"/>
              </a:rPr>
              <a:t>RÉSEAU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altLang="fr-FR" sz="1600" b="1" dirty="0">
                <a:solidFill>
                  <a:srgbClr val="FCFF94"/>
                </a:solidFill>
                <a:latin typeface="Calibri" panose="020F0502020204030204" pitchFamily="34" charset="0"/>
                <a:ea typeface="MS PGothic" pitchFamily="34" charset="-128"/>
                <a:cs typeface="Tahoma" pitchFamily="34" charset="0"/>
              </a:rPr>
              <a:t>SOCIOTECHNIQUE</a:t>
            </a:r>
            <a:endParaRPr kumimoji="0" lang="fr-CA" altLang="fr-FR" sz="1600" b="0" i="0" u="none" strike="noStrike" cap="none" normalizeH="0" baseline="0" dirty="0">
              <a:ln>
                <a:noFill/>
              </a:ln>
              <a:solidFill>
                <a:srgbClr val="FCFF94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9" name="Ellipse 29"/>
          <p:cNvSpPr>
            <a:spLocks noChangeArrowheads="1"/>
          </p:cNvSpPr>
          <p:nvPr/>
        </p:nvSpPr>
        <p:spPr bwMode="auto">
          <a:xfrm>
            <a:off x="6704538" y="3460158"/>
            <a:ext cx="1962115" cy="849905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CA" sz="1100" b="1" dirty="0">
                <a:latin typeface="Calibri" panose="020F0502020204030204" pitchFamily="34" charset="0"/>
              </a:rPr>
              <a:t>Placement d’intermédiaires</a:t>
            </a: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0" name="Ellipse 30"/>
          <p:cNvSpPr>
            <a:spLocks noChangeArrowheads="1"/>
          </p:cNvSpPr>
          <p:nvPr/>
        </p:nvSpPr>
        <p:spPr bwMode="auto">
          <a:xfrm>
            <a:off x="5124052" y="4620826"/>
            <a:ext cx="2632811" cy="97734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fr-CA" altLang="fr-FR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CA" sz="1100" b="1" dirty="0">
                <a:latin typeface="Calibri" panose="020F0502020204030204" pitchFamily="34" charset="0"/>
              </a:rPr>
              <a:t>Solidification des porte-parole et des intermédiaires</a:t>
            </a:r>
          </a:p>
          <a:p>
            <a:pPr algn="ctr"/>
            <a:endParaRPr kumimoji="0" lang="fr-CA" altLang="fr-FR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endParaRPr lang="fr-CA" altLang="fr-FR" sz="1100" b="1" dirty="0">
              <a:latin typeface="Calibri" panose="020F0502020204030204" pitchFamily="34" charset="0"/>
              <a:cs typeface="Arial" pitchFamily="34" charset="0"/>
            </a:endParaRPr>
          </a:p>
          <a:p>
            <a:pPr algn="ctr"/>
            <a:endParaRPr kumimoji="0" lang="fr-CA" altLang="fr-FR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1" name="Ellipse 31"/>
          <p:cNvSpPr>
            <a:spLocks noChangeArrowheads="1"/>
          </p:cNvSpPr>
          <p:nvPr/>
        </p:nvSpPr>
        <p:spPr bwMode="auto">
          <a:xfrm>
            <a:off x="5684882" y="2483482"/>
            <a:ext cx="1990803" cy="91440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>
                <a:latin typeface="Calibri" panose="020F0502020204030204" pitchFamily="34" charset="0"/>
              </a:rPr>
              <a:t>Représentation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>
                <a:latin typeface="Calibri" panose="020F0502020204030204" pitchFamily="34" charset="0"/>
              </a:rPr>
              <a:t>par des porte -parole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latin typeface="Calibri" panose="020F050202020403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latin typeface="Calibri" panose="020F050202020403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1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fr-CA" altLang="fr-FR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2" name="Ellipse 32"/>
          <p:cNvSpPr>
            <a:spLocks noChangeArrowheads="1"/>
          </p:cNvSpPr>
          <p:nvPr/>
        </p:nvSpPr>
        <p:spPr bwMode="auto">
          <a:xfrm>
            <a:off x="3563888" y="2918858"/>
            <a:ext cx="2101803" cy="70930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 Extension et renforcement</a:t>
            </a:r>
            <a:r>
              <a:rPr kumimoji="0" lang="fr-CA" altLang="fr-FR" sz="1100" b="1" i="0" u="none" strike="noStrike" cap="none" normalizeH="0" dirty="0">
                <a:ln>
                  <a:noFill/>
                </a:ln>
                <a:effectLst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 de réseaux /projets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100" b="1" baseline="0" dirty="0">
              <a:latin typeface="Calibri" panose="020F0502020204030204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100" b="1" i="0" u="none" strike="noStrike" cap="none" normalizeH="0" dirty="0">
              <a:ln>
                <a:noFill/>
              </a:ln>
              <a:effectLst/>
              <a:latin typeface="Calibri" panose="020F0502020204030204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3" name="Ellipse 33"/>
          <p:cNvSpPr>
            <a:spLocks noChangeArrowheads="1"/>
          </p:cNvSpPr>
          <p:nvPr/>
        </p:nvSpPr>
        <p:spPr bwMode="auto">
          <a:xfrm>
            <a:off x="2607130" y="5368685"/>
            <a:ext cx="2534262" cy="698053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>
                <a:latin typeface="Calibri" panose="020F0502020204030204" pitchFamily="34" charset="0"/>
              </a:rPr>
              <a:t>Engagement 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CA" sz="1100" b="1" dirty="0">
                <a:latin typeface="Calibri" panose="020F0502020204030204" pitchFamily="34" charset="0"/>
              </a:rPr>
              <a:t>d’acteurs décisionnels</a:t>
            </a: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latin typeface="Calibri" panose="020F050202020403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latin typeface="Calibri" panose="020F050202020403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latin typeface="Calibri" panose="020F0502020204030204" pitchFamily="34" charset="0"/>
            </a:endParaRPr>
          </a:p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CA" sz="1100" b="1" dirty="0">
              <a:latin typeface="Calibri" panose="020F0502020204030204" pitchFamily="34" charset="0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29374" y="5166397"/>
            <a:ext cx="1733550" cy="1071262"/>
          </a:xfrm>
          <a:prstGeom prst="rect">
            <a:avLst/>
          </a:prstGeom>
          <a:solidFill>
            <a:srgbClr val="4E9C78"/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100" b="1" i="0" u="none" strike="noStrike" cap="none" normalizeH="0" dirty="0">
              <a:ln>
                <a:noFill/>
              </a:ln>
              <a:solidFill>
                <a:srgbClr val="FFFFFF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100" b="1" dirty="0">
              <a:solidFill>
                <a:srgbClr val="FFFFFF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100" b="1" i="0" u="none" strike="noStrike" cap="none" normalizeH="0" dirty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Transformations observables</a:t>
            </a:r>
            <a:endParaRPr kumimoji="0" lang="fr-CA" altLang="fr-FR" sz="1100" b="1" i="0" u="none" strike="noStrike" cap="none" normalizeH="0" baseline="0" dirty="0">
              <a:ln>
                <a:noFill/>
              </a:ln>
              <a:solidFill>
                <a:srgbClr val="FFFFFF"/>
              </a:solidFill>
              <a:effectLst/>
              <a:latin typeface="Calibri" panose="020F0502020204030204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579763" y="5295003"/>
            <a:ext cx="1001712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600" b="1" i="0" u="none" strike="noStrike" cap="none" normalizeH="0" baseline="0" dirty="0">
                <a:ln>
                  <a:noFill/>
                </a:ln>
                <a:solidFill>
                  <a:srgbClr val="FCFF94"/>
                </a:solidFill>
                <a:effectLst/>
                <a:latin typeface="Calibri" panose="020F0502020204030204" pitchFamily="34" charset="0"/>
                <a:ea typeface="Times New Roman" pitchFamily="18" charset="0"/>
                <a:cs typeface="Tahoma" pitchFamily="34" charset="0"/>
              </a:rPr>
              <a:t>CONTEXTE</a:t>
            </a:r>
            <a:endParaRPr kumimoji="0" lang="fr-CA" altLang="fr-FR" sz="1600" b="0" i="0" u="none" strike="noStrike" cap="none" normalizeH="0" baseline="0" dirty="0">
              <a:ln>
                <a:noFill/>
              </a:ln>
              <a:solidFill>
                <a:srgbClr val="FCFF94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17" name="Ellipse 23"/>
          <p:cNvSpPr>
            <a:spLocks noChangeArrowheads="1"/>
          </p:cNvSpPr>
          <p:nvPr/>
        </p:nvSpPr>
        <p:spPr bwMode="auto">
          <a:xfrm>
            <a:off x="2836157" y="4333645"/>
            <a:ext cx="2254391" cy="81895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CA" sz="1100" b="1" dirty="0">
                <a:latin typeface="Calibri" panose="020F0502020204030204" pitchFamily="34" charset="0"/>
              </a:rPr>
              <a:t>Alignement d’intérêts</a:t>
            </a:r>
          </a:p>
          <a:p>
            <a:pPr algn="ctr"/>
            <a:r>
              <a:rPr lang="fr-CA" sz="1100" b="1" dirty="0">
                <a:latin typeface="Calibri" panose="020F0502020204030204" pitchFamily="34" charset="0"/>
              </a:rPr>
              <a:t>Déplacements d’acteurs</a:t>
            </a: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</p:txBody>
      </p:sp>
      <p:sp>
        <p:nvSpPr>
          <p:cNvPr id="21" name="Ellipse 36"/>
          <p:cNvSpPr>
            <a:spLocks noChangeArrowheads="1"/>
          </p:cNvSpPr>
          <p:nvPr/>
        </p:nvSpPr>
        <p:spPr bwMode="auto">
          <a:xfrm>
            <a:off x="1802047" y="2422846"/>
            <a:ext cx="1919367" cy="737490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Création de réseaux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100" b="1" dirty="0">
              <a:solidFill>
                <a:srgbClr val="0038A8"/>
              </a:solidFill>
              <a:latin typeface="Calibri" panose="020F0502020204030204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100" b="1" i="0" u="none" strike="noStrike" cap="none" normalizeH="0" baseline="0" dirty="0">
              <a:ln>
                <a:noFill/>
              </a:ln>
              <a:solidFill>
                <a:srgbClr val="0038A8"/>
              </a:solidFill>
              <a:effectLst/>
              <a:latin typeface="Calibri" panose="020F0502020204030204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CA" altLang="fr-FR" sz="1100" b="1" dirty="0">
              <a:solidFill>
                <a:srgbClr val="0038A8"/>
              </a:solidFill>
              <a:latin typeface="Calibri" panose="020F0502020204030204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100" b="1" i="0" u="none" strike="noStrike" cap="none" normalizeH="0" baseline="0" dirty="0">
              <a:ln>
                <a:noFill/>
              </a:ln>
              <a:solidFill>
                <a:srgbClr val="0038A8"/>
              </a:solidFill>
              <a:effectLst/>
              <a:latin typeface="Calibri" panose="020F0502020204030204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22" name="Ellipse 40"/>
          <p:cNvSpPr>
            <a:spLocks noChangeArrowheads="1"/>
          </p:cNvSpPr>
          <p:nvPr/>
        </p:nvSpPr>
        <p:spPr bwMode="auto">
          <a:xfrm>
            <a:off x="702649" y="4218432"/>
            <a:ext cx="2016125" cy="71467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CA" sz="1100" b="1" dirty="0">
                <a:latin typeface="Calibri" panose="020F0502020204030204" pitchFamily="34" charset="0"/>
              </a:rPr>
              <a:t>Captation de ressources</a:t>
            </a: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</p:txBody>
      </p:sp>
      <p:sp>
        <p:nvSpPr>
          <p:cNvPr id="24" name="Ellipse 42"/>
          <p:cNvSpPr>
            <a:spLocks noChangeArrowheads="1"/>
          </p:cNvSpPr>
          <p:nvPr/>
        </p:nvSpPr>
        <p:spPr bwMode="auto">
          <a:xfrm>
            <a:off x="318658" y="3091272"/>
            <a:ext cx="1974334" cy="789877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kumimoji="0" lang="fr-CA" altLang="fr-FR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CA" sz="1100" b="1" dirty="0">
                <a:latin typeface="Calibri" panose="020F0502020204030204" pitchFamily="34" charset="0"/>
              </a:rPr>
              <a:t>Structures et règles de gouvernance</a:t>
            </a:r>
          </a:p>
          <a:p>
            <a:pPr lvl="0" algn="ctr"/>
            <a:endParaRPr kumimoji="0" lang="fr-CA" altLang="fr-FR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  <a:p>
            <a:pPr lvl="0" algn="ctr"/>
            <a:endParaRPr kumimoji="0" lang="fr-CA" altLang="fr-FR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5" name="Ellipse 43"/>
          <p:cNvSpPr>
            <a:spLocks noChangeArrowheads="1"/>
          </p:cNvSpPr>
          <p:nvPr/>
        </p:nvSpPr>
        <p:spPr bwMode="auto">
          <a:xfrm>
            <a:off x="2213597" y="3559076"/>
            <a:ext cx="1910243" cy="675196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fr-CA" altLang="fr-FR" sz="1100" b="1" i="0" u="none" strike="noStrike" cap="none" normalizeH="0" baseline="0" dirty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fr-CA" sz="1100" b="1" dirty="0">
                <a:latin typeface="Calibri" panose="020F0502020204030204" pitchFamily="34" charset="0"/>
              </a:rPr>
              <a:t>Résolution des controverses</a:t>
            </a: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100" b="1" i="0" u="none" strike="noStrike" cap="none" normalizeH="0" baseline="0" dirty="0">
              <a:ln>
                <a:noFill/>
              </a:ln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6" name="Ellipse 46"/>
          <p:cNvSpPr>
            <a:spLocks noChangeArrowheads="1"/>
          </p:cNvSpPr>
          <p:nvPr/>
        </p:nvSpPr>
        <p:spPr bwMode="auto">
          <a:xfrm>
            <a:off x="4527354" y="3673202"/>
            <a:ext cx="2122987" cy="791767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fr-CA" sz="1100" b="1" dirty="0">
                <a:latin typeface="Calibri" panose="020F0502020204030204" pitchFamily="34" charset="0"/>
              </a:rPr>
              <a:t>Mise en mouvement d’intermédiaires</a:t>
            </a: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</p:txBody>
      </p:sp>
      <p:sp>
        <p:nvSpPr>
          <p:cNvPr id="28" name="Ellipse 27"/>
          <p:cNvSpPr>
            <a:spLocks noChangeArrowheads="1"/>
          </p:cNvSpPr>
          <p:nvPr/>
        </p:nvSpPr>
        <p:spPr bwMode="auto">
          <a:xfrm>
            <a:off x="3661691" y="1936688"/>
            <a:ext cx="2252153" cy="791488"/>
          </a:xfrm>
          <a:prstGeom prst="ellipse">
            <a:avLst/>
          </a:prstGeom>
          <a:solidFill>
            <a:srgbClr val="FFFFFF"/>
          </a:solidFill>
          <a:ln w="25400">
            <a:solidFill>
              <a:srgbClr val="FFFFFF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fr-CA" altLang="fr-FR" sz="1100" b="1" i="0" u="none" strike="noStrike" cap="none" normalizeH="0" baseline="0" dirty="0">
                <a:ln>
                  <a:noFill/>
                </a:ln>
                <a:effectLst/>
                <a:latin typeface="Calibri" panose="020F0502020204030204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fr-CA" sz="1100" b="1" dirty="0">
                <a:latin typeface="Calibri" panose="020F0502020204030204" pitchFamily="34" charset="0"/>
              </a:rPr>
              <a:t>Production d’intermédiaires</a:t>
            </a: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  <a:p>
            <a:pPr algn="ctr"/>
            <a:endParaRPr lang="fr-CA" sz="1100" b="1" dirty="0">
              <a:latin typeface="Calibri" panose="020F0502020204030204" pitchFamily="34" charset="0"/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552739" y="1752130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  <a:t/>
            </a:r>
            <a:br>
              <a:rPr kumimoji="0" lang="fr-CA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itchFamily="18" charset="0"/>
              </a:rPr>
            </a:br>
            <a:endParaRPr kumimoji="0" lang="fr-CA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CA" altLang="fr-F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36" name="Titre 1"/>
          <p:cNvSpPr txBox="1">
            <a:spLocks/>
          </p:cNvSpPr>
          <p:nvPr/>
        </p:nvSpPr>
        <p:spPr>
          <a:xfrm>
            <a:off x="0" y="1495790"/>
            <a:ext cx="916845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fr-CA" altLang="fr-FR" sz="1800" b="1" kern="0" dirty="0">
                <a:solidFill>
                  <a:srgbClr val="4E9C78"/>
                </a:solidFill>
                <a:latin typeface="Calibri" panose="020F0502020204030204" pitchFamily="34" charset="0"/>
                <a:cs typeface="Arial" pitchFamily="34" charset="0"/>
              </a:rPr>
              <a:t>Schéma de la chaîne de résultats transitoires jusqu’aux effets</a:t>
            </a:r>
            <a:r>
              <a:rPr lang="fr-CA" altLang="fr-FR" sz="1600" b="1" kern="0" dirty="0">
                <a:solidFill>
                  <a:srgbClr val="4E9C78"/>
                </a:solidFill>
                <a:latin typeface="Calibri" panose="020F0502020204030204" pitchFamily="34" charset="0"/>
                <a:cs typeface="Arial" pitchFamily="34" charset="0"/>
              </a:rPr>
              <a:t/>
            </a:r>
            <a:br>
              <a:rPr lang="fr-CA" altLang="fr-FR" sz="1600" b="1" kern="0" dirty="0">
                <a:solidFill>
                  <a:srgbClr val="4E9C78"/>
                </a:solidFill>
                <a:latin typeface="Calibri" panose="020F0502020204030204" pitchFamily="34" charset="0"/>
                <a:cs typeface="Arial" pitchFamily="34" charset="0"/>
              </a:rPr>
            </a:br>
            <a:endParaRPr lang="fr-CA" sz="1600" b="1" kern="0" dirty="0">
              <a:solidFill>
                <a:srgbClr val="4E9C78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Text Box 46"/>
          <p:cNvSpPr txBox="1">
            <a:spLocks noChangeArrowheads="1"/>
          </p:cNvSpPr>
          <p:nvPr/>
        </p:nvSpPr>
        <p:spPr bwMode="auto">
          <a:xfrm>
            <a:off x="7150518" y="5464280"/>
            <a:ext cx="1404938" cy="412992"/>
          </a:xfrm>
          <a:prstGeom prst="rect">
            <a:avLst/>
          </a:prstGeom>
          <a:solidFill>
            <a:srgbClr val="4E9C78"/>
          </a:solidFill>
          <a:ln>
            <a:noFill/>
          </a:ln>
        </p:spPr>
        <p:txBody>
          <a:bodyPr vert="horz" wrap="square" lIns="91440" tIns="90000" rIns="91440" bIns="90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CA" altLang="fr-FR" sz="1600" b="1" dirty="0">
                <a:solidFill>
                  <a:srgbClr val="FCFF94"/>
                </a:solidFill>
                <a:latin typeface="Calibri" panose="020F0502020204030204" pitchFamily="34" charset="0"/>
                <a:ea typeface="MS PGothic" pitchFamily="34" charset="-128"/>
                <a:cs typeface="Tahoma" pitchFamily="34" charset="0"/>
              </a:rPr>
              <a:t>FINALITÉ</a:t>
            </a:r>
            <a:endParaRPr kumimoji="0" lang="fr-CA" altLang="fr-FR" sz="1600" b="0" i="0" u="none" strike="noStrike" cap="none" normalizeH="0" baseline="0" dirty="0">
              <a:ln>
                <a:noFill/>
              </a:ln>
              <a:solidFill>
                <a:srgbClr val="FCFF94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sp>
        <p:nvSpPr>
          <p:cNvPr id="27" name="Text Box 46"/>
          <p:cNvSpPr txBox="1">
            <a:spLocks noChangeArrowheads="1"/>
          </p:cNvSpPr>
          <p:nvPr/>
        </p:nvSpPr>
        <p:spPr bwMode="auto">
          <a:xfrm>
            <a:off x="7524328" y="1871265"/>
            <a:ext cx="815583" cy="438346"/>
          </a:xfrm>
          <a:prstGeom prst="rect">
            <a:avLst/>
          </a:prstGeom>
          <a:solidFill>
            <a:srgbClr val="4E9C78"/>
          </a:solidFill>
          <a:ln>
            <a:noFill/>
          </a:ln>
        </p:spPr>
        <p:txBody>
          <a:bodyPr vert="horz" wrap="square" lIns="91440" tIns="90000" rIns="91440" bIns="900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CA" altLang="fr-FR" sz="1600" b="1" i="0" u="none" strike="noStrike" cap="none" normalizeH="0" baseline="0" dirty="0">
                <a:ln>
                  <a:noFill/>
                </a:ln>
                <a:solidFill>
                  <a:srgbClr val="FCFF94"/>
                </a:solidFill>
                <a:effectLst/>
                <a:latin typeface="Calibri" panose="020F0502020204030204" pitchFamily="34" charset="0"/>
                <a:ea typeface="MS PGothic" pitchFamily="34" charset="-128"/>
                <a:cs typeface="Tahoma" pitchFamily="34" charset="0"/>
              </a:rPr>
              <a:t>TEMPS</a:t>
            </a:r>
            <a:endParaRPr kumimoji="0" lang="fr-CA" altLang="fr-FR" sz="1600" b="0" i="0" u="none" strike="noStrike" cap="none" normalizeH="0" baseline="0" dirty="0">
              <a:ln>
                <a:noFill/>
              </a:ln>
              <a:solidFill>
                <a:srgbClr val="FCFF94"/>
              </a:solidFill>
              <a:effectLst/>
              <a:latin typeface="Calibri" panose="020F0502020204030204" pitchFamily="34" charset="0"/>
              <a:cs typeface="Arial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204847A-39BD-D843-B587-EE520D8B3B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265"/>
            <a:ext cx="8928992" cy="141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480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14133</TotalTime>
  <Words>248</Words>
  <Application>Microsoft Office PowerPoint</Application>
  <PresentationFormat>Affichage à l'écran (4:3)</PresentationFormat>
  <Paragraphs>63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Tahoma</vt:lpstr>
      <vt:lpstr>Times New Roman</vt:lpstr>
      <vt:lpstr>Wingdings</vt:lpstr>
      <vt:lpstr>Wingdings 2</vt:lpstr>
      <vt:lpstr>Civil</vt:lpstr>
      <vt:lpstr>Présentation PowerPoint</vt:lpstr>
      <vt:lpstr>Présentation PowerPoint</vt:lpstr>
    </vt:vector>
  </TitlesOfParts>
  <Company>Universite de Montreal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exemple of research on  implementation systems</dc:title>
  <dc:creator>Louise Potvin</dc:creator>
  <cp:lastModifiedBy>labrie mc</cp:lastModifiedBy>
  <cp:revision>2046</cp:revision>
  <cp:lastPrinted>2019-04-26T02:02:14Z</cp:lastPrinted>
  <dcterms:created xsi:type="dcterms:W3CDTF">2012-02-19T21:02:20Z</dcterms:created>
  <dcterms:modified xsi:type="dcterms:W3CDTF">2019-09-19T14:53:05Z</dcterms:modified>
</cp:coreProperties>
</file>